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88" r:id="rId2"/>
    <p:sldId id="679" r:id="rId3"/>
    <p:sldId id="705" r:id="rId4"/>
    <p:sldId id="691" r:id="rId5"/>
    <p:sldId id="692" r:id="rId6"/>
    <p:sldId id="694" r:id="rId7"/>
    <p:sldId id="695" r:id="rId8"/>
    <p:sldId id="696" r:id="rId9"/>
    <p:sldId id="709" r:id="rId10"/>
    <p:sldId id="697" r:id="rId11"/>
    <p:sldId id="713" r:id="rId12"/>
    <p:sldId id="711" r:id="rId13"/>
    <p:sldId id="708" r:id="rId14"/>
    <p:sldId id="693" r:id="rId15"/>
    <p:sldId id="700" r:id="rId16"/>
    <p:sldId id="256" r:id="rId17"/>
    <p:sldId id="259" r:id="rId18"/>
    <p:sldId id="268" r:id="rId19"/>
    <p:sldId id="269" r:id="rId20"/>
    <p:sldId id="260" r:id="rId21"/>
    <p:sldId id="271" r:id="rId22"/>
    <p:sldId id="262" r:id="rId23"/>
    <p:sldId id="263" r:id="rId24"/>
    <p:sldId id="264" r:id="rId25"/>
    <p:sldId id="265" r:id="rId26"/>
    <p:sldId id="273" r:id="rId27"/>
    <p:sldId id="714" r:id="rId28"/>
    <p:sldId id="712" r:id="rId29"/>
    <p:sldId id="701" r:id="rId30"/>
    <p:sldId id="715" r:id="rId31"/>
    <p:sldId id="716" r:id="rId32"/>
    <p:sldId id="278" r:id="rId33"/>
  </p:sldIdLst>
  <p:sldSz cx="9144000" cy="5143500" type="screen16x9"/>
  <p:notesSz cx="6797675" cy="98742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4B0"/>
    <a:srgbClr val="144078"/>
    <a:srgbClr val="004D9B"/>
    <a:srgbClr val="AA0817"/>
    <a:srgbClr val="A73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41306-91EC-460D-8C35-BA79213D96DD}" type="datetimeFigureOut">
              <a:rPr lang="pt-BR" smtClean="0"/>
              <a:t>13/01/2021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04A2E-1847-4EF9-B952-9E1D87A7ED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04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04A2E-1847-4EF9-B952-9E1D87A7EDF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89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04A2E-1847-4EF9-B952-9E1D87A7EDF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07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04A2E-1847-4EF9-B952-9E1D87A7EDFA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7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84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58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01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00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23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7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82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29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09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41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16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04832-0DCB-446B-B09A-A24210FCA741}" type="datetimeFigureOut">
              <a:rPr lang="pt-BR" smtClean="0"/>
              <a:pPr/>
              <a:t>13/01/2021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2CABC-D06A-4549-87D0-D3B1786F8A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1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.png"/><Relationship Id="rId7" Type="http://schemas.openxmlformats.org/officeDocument/2006/relationships/image" Target="../media/image35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fif"/><Relationship Id="rId5" Type="http://schemas.openxmlformats.org/officeDocument/2006/relationships/image" Target="../media/image33.jpg"/><Relationship Id="rId10" Type="http://schemas.openxmlformats.org/officeDocument/2006/relationships/image" Target="../media/image5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Fundo">
            <a:extLst>
              <a:ext uri="{FF2B5EF4-FFF2-40B4-BE49-F238E27FC236}">
                <a16:creationId xmlns:a16="http://schemas.microsoft.com/office/drawing/2014/main" id="{BF35BF5F-7482-4E3E-A080-94346F1C5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4"/>
          <a:stretch/>
        </p:blipFill>
        <p:spPr>
          <a:xfrm>
            <a:off x="-252" y="3100847"/>
            <a:ext cx="9144251" cy="2042653"/>
          </a:xfrm>
          <a:prstGeom prst="rect">
            <a:avLst/>
          </a:prstGeom>
        </p:spPr>
      </p:pic>
      <p:pic>
        <p:nvPicPr>
          <p:cNvPr id="14" name="Imagem Fundo">
            <a:extLst>
              <a:ext uri="{FF2B5EF4-FFF2-40B4-BE49-F238E27FC236}">
                <a16:creationId xmlns:a16="http://schemas.microsoft.com/office/drawing/2014/main" id="{F2956580-5105-434F-A92F-0E72DA597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4" r="26533"/>
          <a:stretch/>
        </p:blipFill>
        <p:spPr>
          <a:xfrm>
            <a:off x="10633" y="-20538"/>
            <a:ext cx="9127539" cy="3093704"/>
          </a:xfrm>
          <a:prstGeom prst="rect">
            <a:avLst/>
          </a:prstGeom>
        </p:spPr>
      </p:pic>
      <p:sp>
        <p:nvSpPr>
          <p:cNvPr id="10" name="Right Triangle 2">
            <a:extLst>
              <a:ext uri="{FF2B5EF4-FFF2-40B4-BE49-F238E27FC236}">
                <a16:creationId xmlns:a16="http://schemas.microsoft.com/office/drawing/2014/main" id="{96543F39-6ECC-4C92-A01E-DBA7EDED82C6}"/>
              </a:ext>
            </a:extLst>
          </p:cNvPr>
          <p:cNvSpPr/>
          <p:nvPr/>
        </p:nvSpPr>
        <p:spPr>
          <a:xfrm rot="5400000" flipH="1">
            <a:off x="-15189" y="-6697"/>
            <a:ext cx="5164038" cy="5136356"/>
          </a:xfrm>
          <a:prstGeom prst="rtTriangle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F6EB2C73-BBFF-44CF-8E92-7040BECD6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" y="3651870"/>
            <a:ext cx="1708644" cy="877890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6F26ACF-C953-4577-A204-7591A2B908AF}"/>
              </a:ext>
            </a:extLst>
          </p:cNvPr>
          <p:cNvSpPr/>
          <p:nvPr/>
        </p:nvSpPr>
        <p:spPr>
          <a:xfrm>
            <a:off x="14230" y="4470960"/>
            <a:ext cx="17779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NOVOS TEMPOS</a:t>
            </a:r>
            <a:br>
              <a:rPr lang="en-US" sz="135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</a:br>
            <a:r>
              <a:rPr lang="en-US" sz="135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NOVOS CAMINHOS</a:t>
            </a:r>
            <a:endParaRPr lang="id-ID" sz="1350" b="1" dirty="0">
              <a:solidFill>
                <a:srgbClr val="3343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ource Sans Pro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FF4373E-E744-4E6B-80D0-9B9AE1700803}"/>
              </a:ext>
            </a:extLst>
          </p:cNvPr>
          <p:cNvSpPr/>
          <p:nvPr/>
        </p:nvSpPr>
        <p:spPr>
          <a:xfrm>
            <a:off x="-1348" y="2184415"/>
            <a:ext cx="2557124" cy="132343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SEGURANÇA </a:t>
            </a:r>
          </a:p>
          <a:p>
            <a:pPr algn="ctr"/>
            <a:r>
              <a:rPr lang="en-US" sz="200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DO </a:t>
            </a:r>
          </a:p>
          <a:p>
            <a:pPr algn="ctr"/>
            <a:r>
              <a:rPr lang="en-US" sz="200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TRABALHO</a:t>
            </a:r>
          </a:p>
          <a:p>
            <a:pPr algn="ctr"/>
            <a:r>
              <a:rPr lang="en-US" sz="2000" b="1" dirty="0">
                <a:solidFill>
                  <a:srgbClr val="3343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 charset="0"/>
              </a:rPr>
              <a:t>ANJO da GUARDA</a:t>
            </a:r>
            <a:endParaRPr lang="id-ID" sz="2000" b="1" dirty="0">
              <a:solidFill>
                <a:srgbClr val="3343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PREMIAÇÃO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386662" y="2749384"/>
            <a:ext cx="3393250" cy="1622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002060"/>
                </a:solidFill>
              </a:rPr>
              <a:t>O Indicador de Estatística e o Placar de Pontuação servirão como base para definir a premiação e classificação de cada equipe.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357253-5E9D-499E-892F-EDFFD489BD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7" t="62780" r="23226" b="17540"/>
          <a:stretch/>
        </p:blipFill>
        <p:spPr>
          <a:xfrm>
            <a:off x="4033368" y="2283718"/>
            <a:ext cx="4680520" cy="192545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AFF7609-ABF9-47C8-83E1-8A9334408E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7" t="23396" r="23226" b="59959"/>
          <a:stretch/>
        </p:blipFill>
        <p:spPr>
          <a:xfrm>
            <a:off x="4033368" y="643191"/>
            <a:ext cx="4680520" cy="162256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E536A4B-3901-4050-B3B5-486615880F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7" t="24254" r="74166" b="27598"/>
          <a:stretch/>
        </p:blipFill>
        <p:spPr>
          <a:xfrm>
            <a:off x="539552" y="699540"/>
            <a:ext cx="3069856" cy="19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8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PREMIAÇÃO - EXEMPLO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542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6" name="Subtítulo 3">
            <a:extLst>
              <a:ext uri="{FF2B5EF4-FFF2-40B4-BE49-F238E27FC236}">
                <a16:creationId xmlns:a16="http://schemas.microsoft.com/office/drawing/2014/main" id="{B8630703-BB2F-4458-A8C7-F789623EAB39}"/>
              </a:ext>
            </a:extLst>
          </p:cNvPr>
          <p:cNvSpPr txBox="1">
            <a:spLocks/>
          </p:cNvSpPr>
          <p:nvPr/>
        </p:nvSpPr>
        <p:spPr>
          <a:xfrm>
            <a:off x="1691680" y="627534"/>
            <a:ext cx="6441907" cy="792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002060"/>
                </a:solidFill>
              </a:rPr>
              <a:t>Valor do Prêmio definido no Budget anual: R$ </a:t>
            </a:r>
            <a:r>
              <a:rPr lang="pt-BR" sz="2000" b="1" dirty="0">
                <a:solidFill>
                  <a:srgbClr val="002060"/>
                </a:solidFill>
              </a:rPr>
              <a:t>4.000,00</a:t>
            </a:r>
          </a:p>
          <a:p>
            <a:r>
              <a:rPr lang="pt-BR" sz="2000" dirty="0">
                <a:solidFill>
                  <a:srgbClr val="002060"/>
                </a:solidFill>
              </a:rPr>
              <a:t>Valor do Prêmio Trimestral: R$ </a:t>
            </a:r>
            <a:r>
              <a:rPr lang="pt-BR" sz="2000" b="1" dirty="0">
                <a:solidFill>
                  <a:srgbClr val="002060"/>
                </a:solidFill>
              </a:rPr>
              <a:t>1.000,00</a:t>
            </a:r>
          </a:p>
        </p:txBody>
      </p:sp>
      <p:sp>
        <p:nvSpPr>
          <p:cNvPr id="8" name="Subtítulo 3">
            <a:extLst>
              <a:ext uri="{FF2B5EF4-FFF2-40B4-BE49-F238E27FC236}">
                <a16:creationId xmlns:a16="http://schemas.microsoft.com/office/drawing/2014/main" id="{3D912AC6-8A23-46F5-8072-400296E50026}"/>
              </a:ext>
            </a:extLst>
          </p:cNvPr>
          <p:cNvSpPr txBox="1">
            <a:spLocks/>
          </p:cNvSpPr>
          <p:nvPr/>
        </p:nvSpPr>
        <p:spPr>
          <a:xfrm>
            <a:off x="4913901" y="3435846"/>
            <a:ext cx="4194603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600" b="1" dirty="0">
                <a:solidFill>
                  <a:srgbClr val="002060"/>
                </a:solidFill>
              </a:rPr>
              <a:t>Nota</a:t>
            </a:r>
            <a:r>
              <a:rPr lang="pt-BR" sz="1600" dirty="0">
                <a:solidFill>
                  <a:srgbClr val="002060"/>
                </a:solidFill>
              </a:rPr>
              <a:t>: A diferença do prêmio da equipe Prata e Bronze deverá ser revertida para a equipe Ouro.</a:t>
            </a:r>
          </a:p>
        </p:txBody>
      </p:sp>
      <p:sp>
        <p:nvSpPr>
          <p:cNvPr id="2" name="Subtítulo 3">
            <a:extLst>
              <a:ext uri="{FF2B5EF4-FFF2-40B4-BE49-F238E27FC236}">
                <a16:creationId xmlns:a16="http://schemas.microsoft.com/office/drawing/2014/main" id="{A38DD30C-5D57-43C3-A7F6-B815414024B7}"/>
              </a:ext>
            </a:extLst>
          </p:cNvPr>
          <p:cNvSpPr txBox="1">
            <a:spLocks/>
          </p:cNvSpPr>
          <p:nvPr/>
        </p:nvSpPr>
        <p:spPr>
          <a:xfrm>
            <a:off x="35497" y="1563637"/>
            <a:ext cx="2808312" cy="1080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2060"/>
                </a:solidFill>
              </a:rPr>
              <a:t>3 Equipes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OURO</a:t>
            </a:r>
            <a:r>
              <a:rPr lang="pt-BR" sz="2000" dirty="0">
                <a:solidFill>
                  <a:srgbClr val="002060"/>
                </a:solidFill>
              </a:rPr>
              <a:t>: 50% = R$500,00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PRATA</a:t>
            </a:r>
            <a:r>
              <a:rPr lang="pt-BR" sz="2000" dirty="0">
                <a:solidFill>
                  <a:srgbClr val="002060"/>
                </a:solidFill>
              </a:rPr>
              <a:t>: 30% = 300,00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BRONZE</a:t>
            </a:r>
            <a:r>
              <a:rPr lang="pt-BR" sz="2000" dirty="0">
                <a:solidFill>
                  <a:srgbClr val="002060"/>
                </a:solidFill>
              </a:rPr>
              <a:t>: 20% = 200,00</a:t>
            </a:r>
          </a:p>
        </p:txBody>
      </p:sp>
      <p:sp>
        <p:nvSpPr>
          <p:cNvPr id="3" name="Subtítulo 3">
            <a:extLst>
              <a:ext uri="{FF2B5EF4-FFF2-40B4-BE49-F238E27FC236}">
                <a16:creationId xmlns:a16="http://schemas.microsoft.com/office/drawing/2014/main" id="{8EAEFD11-7F82-44C8-98E2-2EE8410E7DB1}"/>
              </a:ext>
            </a:extLst>
          </p:cNvPr>
          <p:cNvSpPr txBox="1">
            <a:spLocks/>
          </p:cNvSpPr>
          <p:nvPr/>
        </p:nvSpPr>
        <p:spPr>
          <a:xfrm>
            <a:off x="2843808" y="1716037"/>
            <a:ext cx="2808312" cy="1080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2060"/>
                </a:solidFill>
              </a:rPr>
              <a:t>2 Equipes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OURO</a:t>
            </a:r>
            <a:r>
              <a:rPr lang="pt-BR" sz="2000" dirty="0">
                <a:solidFill>
                  <a:srgbClr val="002060"/>
                </a:solidFill>
              </a:rPr>
              <a:t>: 60% = R$600,00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PRATA</a:t>
            </a:r>
            <a:r>
              <a:rPr lang="pt-BR" sz="2000" dirty="0">
                <a:solidFill>
                  <a:srgbClr val="002060"/>
                </a:solidFill>
              </a:rPr>
              <a:t>: 40% = 400,00</a:t>
            </a:r>
          </a:p>
          <a:p>
            <a:pPr algn="l"/>
            <a:endParaRPr lang="pt-BR" sz="2000" dirty="0">
              <a:solidFill>
                <a:srgbClr val="002060"/>
              </a:solidFill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662DFDB6-BDB3-43C2-BB51-7AD41C2B716B}"/>
              </a:ext>
            </a:extLst>
          </p:cNvPr>
          <p:cNvSpPr txBox="1">
            <a:spLocks/>
          </p:cNvSpPr>
          <p:nvPr/>
        </p:nvSpPr>
        <p:spPr>
          <a:xfrm>
            <a:off x="5796136" y="1868437"/>
            <a:ext cx="3024336" cy="1080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2060"/>
                </a:solidFill>
              </a:rPr>
              <a:t>1 Equipe</a:t>
            </a:r>
          </a:p>
          <a:p>
            <a:pPr algn="l"/>
            <a:r>
              <a:rPr lang="pt-BR" sz="2000" b="1" dirty="0">
                <a:solidFill>
                  <a:srgbClr val="002060"/>
                </a:solidFill>
              </a:rPr>
              <a:t>OURO</a:t>
            </a:r>
            <a:r>
              <a:rPr lang="pt-BR" sz="2000" dirty="0">
                <a:solidFill>
                  <a:srgbClr val="002060"/>
                </a:solidFill>
              </a:rPr>
              <a:t>: 100% = R$1.000,00</a:t>
            </a:r>
          </a:p>
        </p:txBody>
      </p:sp>
      <p:sp>
        <p:nvSpPr>
          <p:cNvPr id="15" name="Subtítulo 3">
            <a:extLst>
              <a:ext uri="{FF2B5EF4-FFF2-40B4-BE49-F238E27FC236}">
                <a16:creationId xmlns:a16="http://schemas.microsoft.com/office/drawing/2014/main" id="{031F3AD5-FF30-4548-BD96-5A8709DA7A93}"/>
              </a:ext>
            </a:extLst>
          </p:cNvPr>
          <p:cNvSpPr txBox="1">
            <a:spLocks/>
          </p:cNvSpPr>
          <p:nvPr/>
        </p:nvSpPr>
        <p:spPr>
          <a:xfrm>
            <a:off x="179512" y="3435846"/>
            <a:ext cx="4194603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400"/>
              </a:lnSpc>
              <a:tabLst>
                <a:tab pos="457200" algn="l"/>
              </a:tabLst>
            </a:pPr>
            <a:r>
              <a:rPr lang="pt-BR" sz="1600" b="1" dirty="0">
                <a:solidFill>
                  <a:srgbClr val="002060"/>
                </a:solidFill>
              </a:rPr>
              <a:t>6.3.5 </a:t>
            </a:r>
            <a:r>
              <a:rPr lang="pt-BR" sz="1600" dirty="0">
                <a:solidFill>
                  <a:srgbClr val="002060"/>
                </a:solidFill>
              </a:rPr>
              <a:t>– </a:t>
            </a:r>
            <a:r>
              <a:rPr lang="pt-BR" sz="1600" b="1" dirty="0">
                <a:solidFill>
                  <a:srgbClr val="002060"/>
                </a:solidFill>
              </a:rPr>
              <a:t>Desempate</a:t>
            </a:r>
          </a:p>
          <a:p>
            <a:pPr algn="just">
              <a:lnSpc>
                <a:spcPts val="1400"/>
              </a:lnSpc>
              <a:tabLst>
                <a:tab pos="457200" algn="l"/>
              </a:tabLst>
            </a:pPr>
            <a:r>
              <a:rPr lang="pt-BR" sz="1600" dirty="0">
                <a:solidFill>
                  <a:srgbClr val="002060"/>
                </a:solidFill>
              </a:rPr>
              <a:t>1- Menor número de infrações graves </a:t>
            </a:r>
          </a:p>
          <a:p>
            <a:pPr algn="just">
              <a:lnSpc>
                <a:spcPts val="1400"/>
              </a:lnSpc>
              <a:tabLst>
                <a:tab pos="457200" algn="l"/>
              </a:tabLst>
            </a:pPr>
            <a:r>
              <a:rPr lang="pt-BR" sz="1600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2- Menor número de infrações médias</a:t>
            </a:r>
          </a:p>
          <a:p>
            <a:pPr algn="just">
              <a:lnSpc>
                <a:spcPts val="1400"/>
              </a:lnSpc>
              <a:tabLst>
                <a:tab pos="457200" algn="l"/>
              </a:tabLst>
            </a:pPr>
            <a:r>
              <a:rPr lang="pt-BR" sz="1600" spc="-10" dirty="0">
                <a:solidFill>
                  <a:srgbClr val="002060"/>
                </a:solidFill>
                <a:ea typeface="Times New Roman" panose="02020603050405020304" pitchFamily="18" charset="0"/>
              </a:rPr>
              <a:t>3- Sorteio</a:t>
            </a:r>
            <a:endParaRPr lang="pt-B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PREMIAÇÃO - EXEMPLO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542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6" name="Subtítulo 3">
            <a:extLst>
              <a:ext uri="{FF2B5EF4-FFF2-40B4-BE49-F238E27FC236}">
                <a16:creationId xmlns:a16="http://schemas.microsoft.com/office/drawing/2014/main" id="{B8630703-BB2F-4458-A8C7-F789623EAB39}"/>
              </a:ext>
            </a:extLst>
          </p:cNvPr>
          <p:cNvSpPr txBox="1">
            <a:spLocks/>
          </p:cNvSpPr>
          <p:nvPr/>
        </p:nvSpPr>
        <p:spPr>
          <a:xfrm>
            <a:off x="1043608" y="627534"/>
            <a:ext cx="8017390" cy="802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rgbClr val="002060"/>
                </a:solidFill>
              </a:rPr>
              <a:t>Valor do Prêmio definido no Budget anual: R$ </a:t>
            </a:r>
            <a:r>
              <a:rPr lang="pt-BR" sz="2000" b="1" dirty="0">
                <a:solidFill>
                  <a:srgbClr val="002060"/>
                </a:solidFill>
              </a:rPr>
              <a:t>4.000,00</a:t>
            </a:r>
          </a:p>
          <a:p>
            <a:pPr algn="l"/>
            <a:r>
              <a:rPr lang="pt-BR" sz="2000" dirty="0">
                <a:solidFill>
                  <a:srgbClr val="002060"/>
                </a:solidFill>
              </a:rPr>
              <a:t>Valor do Prêmio Trimestral: R$ </a:t>
            </a:r>
            <a:r>
              <a:rPr lang="pt-BR" sz="2000" b="1" dirty="0">
                <a:solidFill>
                  <a:srgbClr val="002060"/>
                </a:solidFill>
              </a:rPr>
              <a:t>1.000,00 / </a:t>
            </a:r>
            <a:r>
              <a:rPr lang="pt-BR" sz="2000" b="1" dirty="0">
                <a:solidFill>
                  <a:srgbClr val="002060"/>
                </a:solidFill>
                <a:highlight>
                  <a:srgbClr val="FFFF00"/>
                </a:highlight>
              </a:rPr>
              <a:t>$500,00 </a:t>
            </a:r>
            <a:r>
              <a:rPr lang="pt-BR" sz="2000" b="1" dirty="0">
                <a:solidFill>
                  <a:srgbClr val="002060"/>
                </a:solidFill>
              </a:rPr>
              <a:t>/ $300,00/ $200,00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099DB24-4D7E-4618-9ADC-0575E57F5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23175"/>
              </p:ext>
            </p:extLst>
          </p:nvPr>
        </p:nvGraphicFramePr>
        <p:xfrm>
          <a:off x="1043608" y="1419622"/>
          <a:ext cx="7200799" cy="1872201"/>
        </p:xfrm>
        <a:graphic>
          <a:graphicData uri="http://schemas.openxmlformats.org/drawingml/2006/table">
            <a:tbl>
              <a:tblPr firstRow="1" firstCol="1" bandRow="1"/>
              <a:tblGrid>
                <a:gridCol w="1625889">
                  <a:extLst>
                    <a:ext uri="{9D8B030D-6E8A-4147-A177-3AD203B41FA5}">
                      <a16:colId xmlns:a16="http://schemas.microsoft.com/office/drawing/2014/main" val="955869155"/>
                    </a:ext>
                  </a:extLst>
                </a:gridCol>
                <a:gridCol w="1448128">
                  <a:extLst>
                    <a:ext uri="{9D8B030D-6E8A-4147-A177-3AD203B41FA5}">
                      <a16:colId xmlns:a16="http://schemas.microsoft.com/office/drawing/2014/main" val="4183862116"/>
                    </a:ext>
                  </a:extLst>
                </a:gridCol>
                <a:gridCol w="1845789">
                  <a:extLst>
                    <a:ext uri="{9D8B030D-6E8A-4147-A177-3AD203B41FA5}">
                      <a16:colId xmlns:a16="http://schemas.microsoft.com/office/drawing/2014/main" val="2296630179"/>
                    </a:ext>
                  </a:extLst>
                </a:gridCol>
                <a:gridCol w="2280993">
                  <a:extLst>
                    <a:ext uri="{9D8B030D-6E8A-4147-A177-3AD203B41FA5}">
                      <a16:colId xmlns:a16="http://schemas.microsoft.com/office/drawing/2014/main" val="2249688740"/>
                    </a:ext>
                  </a:extLst>
                </a:gridCol>
              </a:tblGrid>
              <a:tr h="283667">
                <a:tc gridSpan="4">
                  <a:txBody>
                    <a:bodyPr/>
                    <a:lstStyle/>
                    <a:p>
                      <a:pPr algn="ctr"/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REGRAS PARA PREMIAÇÃO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33020"/>
                  </a:ext>
                </a:extLst>
              </a:tr>
              <a:tr h="453866"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Pontos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Percentual Valor do Prêmio Budget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Prêmio Anjo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Prêmio Equipe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729687"/>
                  </a:ext>
                </a:extLst>
              </a:tr>
              <a:tr h="283667"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Ouro - 175 à 200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75% (dividido em 4)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04338"/>
                  </a:ext>
                </a:extLst>
              </a:tr>
              <a:tr h="283667"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Prata - 125 à 174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90%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75% (dividido em 4)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023692"/>
                  </a:ext>
                </a:extLst>
              </a:tr>
              <a:tr h="283667"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Bronze - 75 à 124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75% (dividido em 4)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560809"/>
                  </a:ext>
                </a:extLst>
              </a:tr>
              <a:tr h="283667"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= ou &gt; 74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0%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Não haverá Premiação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943474"/>
                  </a:ext>
                </a:extLst>
              </a:tr>
            </a:tbl>
          </a:graphicData>
        </a:graphic>
      </p:graphicFrame>
      <p:sp>
        <p:nvSpPr>
          <p:cNvPr id="7" name="Subtítulo 3">
            <a:extLst>
              <a:ext uri="{FF2B5EF4-FFF2-40B4-BE49-F238E27FC236}">
                <a16:creationId xmlns:a16="http://schemas.microsoft.com/office/drawing/2014/main" id="{D7065D3E-02A3-4817-94EA-90C3E5D7AA67}"/>
              </a:ext>
            </a:extLst>
          </p:cNvPr>
          <p:cNvSpPr txBox="1">
            <a:spLocks/>
          </p:cNvSpPr>
          <p:nvPr/>
        </p:nvSpPr>
        <p:spPr>
          <a:xfrm>
            <a:off x="899592" y="3291830"/>
            <a:ext cx="8017390" cy="67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b="1" dirty="0">
                <a:solidFill>
                  <a:srgbClr val="002060"/>
                </a:solidFill>
              </a:rPr>
              <a:t>OURO 100%         </a:t>
            </a:r>
            <a:r>
              <a:rPr lang="pt-BR" sz="1800" dirty="0">
                <a:solidFill>
                  <a:srgbClr val="002060"/>
                </a:solidFill>
                <a:highlight>
                  <a:srgbClr val="FFFF00"/>
                </a:highlight>
              </a:rPr>
              <a:t>R$ </a:t>
            </a:r>
            <a:r>
              <a:rPr lang="pt-BR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500,00          </a:t>
            </a:r>
            <a:r>
              <a:rPr lang="pt-BR" sz="1800" b="1" dirty="0">
                <a:solidFill>
                  <a:srgbClr val="002060"/>
                </a:solidFill>
              </a:rPr>
              <a:t>25%  R$ 125,00       75%  R$  375,00  - 4 R$ 93,75</a:t>
            </a:r>
          </a:p>
        </p:txBody>
      </p:sp>
      <p:sp>
        <p:nvSpPr>
          <p:cNvPr id="9" name="Subtítulo 3">
            <a:extLst>
              <a:ext uri="{FF2B5EF4-FFF2-40B4-BE49-F238E27FC236}">
                <a16:creationId xmlns:a16="http://schemas.microsoft.com/office/drawing/2014/main" id="{39ADB7B2-9E3E-4F49-8061-BBAD0F1BC611}"/>
              </a:ext>
            </a:extLst>
          </p:cNvPr>
          <p:cNvSpPr txBox="1">
            <a:spLocks/>
          </p:cNvSpPr>
          <p:nvPr/>
        </p:nvSpPr>
        <p:spPr>
          <a:xfrm>
            <a:off x="899592" y="4129579"/>
            <a:ext cx="8017390" cy="67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b="1" dirty="0">
                <a:solidFill>
                  <a:srgbClr val="002060"/>
                </a:solidFill>
              </a:rPr>
              <a:t>OURO 100%         </a:t>
            </a:r>
            <a:r>
              <a:rPr lang="pt-BR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R$ 570,00          </a:t>
            </a:r>
            <a:r>
              <a:rPr lang="pt-BR" sz="1800" b="1" dirty="0">
                <a:solidFill>
                  <a:srgbClr val="002060"/>
                </a:solidFill>
              </a:rPr>
              <a:t>25%  R$ 142,50       75%  R$  427,50  = 4 R$ 107,00</a:t>
            </a:r>
          </a:p>
        </p:txBody>
      </p:sp>
      <p:sp>
        <p:nvSpPr>
          <p:cNvPr id="10" name="Subtítulo 3">
            <a:extLst>
              <a:ext uri="{FF2B5EF4-FFF2-40B4-BE49-F238E27FC236}">
                <a16:creationId xmlns:a16="http://schemas.microsoft.com/office/drawing/2014/main" id="{2CB60BB3-AEF3-4F20-A7E0-8E23E5D8EEBD}"/>
              </a:ext>
            </a:extLst>
          </p:cNvPr>
          <p:cNvSpPr txBox="1">
            <a:spLocks/>
          </p:cNvSpPr>
          <p:nvPr/>
        </p:nvSpPr>
        <p:spPr>
          <a:xfrm>
            <a:off x="803831" y="3701082"/>
            <a:ext cx="8496944" cy="67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b="1" dirty="0">
                <a:solidFill>
                  <a:srgbClr val="002060"/>
                </a:solidFill>
              </a:rPr>
              <a:t>OURO 100%  </a:t>
            </a:r>
            <a:r>
              <a:rPr lang="pt-BR" sz="1800" dirty="0">
                <a:solidFill>
                  <a:srgbClr val="002060"/>
                </a:solidFill>
              </a:rPr>
              <a:t>R$ </a:t>
            </a:r>
            <a:r>
              <a:rPr lang="pt-BR" sz="1800" b="1" dirty="0">
                <a:solidFill>
                  <a:srgbClr val="002060"/>
                </a:solidFill>
              </a:rPr>
              <a:t>500,00     90%  R$ 300,00 = 270,00         80%  R$  200,00  = R$160,00</a:t>
            </a:r>
          </a:p>
        </p:txBody>
      </p:sp>
    </p:spTree>
    <p:extLst>
      <p:ext uri="{BB962C8B-B14F-4D97-AF65-F5344CB8AC3E}">
        <p14:creationId xmlns:p14="http://schemas.microsoft.com/office/powerpoint/2010/main" val="34081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RESULTADOS ESPERADOS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874" y="13811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313590" y="699542"/>
            <a:ext cx="8675400" cy="1622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Melhorar os Indicadores;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Cultura de Segurança;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Redução das ocorrências;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Padronização do Programa nas Operações;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Reconhecimento das Equipes.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FEF5E2D-899E-4A4F-BCB0-D3F0949A5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17" t="27391" r="23084" b="22171"/>
          <a:stretch/>
        </p:blipFill>
        <p:spPr>
          <a:xfrm>
            <a:off x="1115616" y="2765606"/>
            <a:ext cx="2520280" cy="167835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0302487-7561-4AB7-A8A4-A91FAF0D44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6" t="30177" r="27334" b="18267"/>
          <a:stretch/>
        </p:blipFill>
        <p:spPr>
          <a:xfrm>
            <a:off x="4355976" y="2765607"/>
            <a:ext cx="2523760" cy="167835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C4B78B8-B701-4180-8241-42BF26173F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08" t="32291" r="34223" b="43047"/>
          <a:stretch/>
        </p:blipFill>
        <p:spPr>
          <a:xfrm>
            <a:off x="6228184" y="699542"/>
            <a:ext cx="1703690" cy="194641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8E5D848-6A89-4206-9AF3-204B16BD3709}"/>
              </a:ext>
            </a:extLst>
          </p:cNvPr>
          <p:cNvSpPr/>
          <p:nvPr/>
        </p:nvSpPr>
        <p:spPr>
          <a:xfrm>
            <a:off x="6372200" y="339502"/>
            <a:ext cx="1469054" cy="330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002060"/>
                </a:solidFill>
              </a:rPr>
              <a:t>FORD</a:t>
            </a:r>
          </a:p>
          <a:p>
            <a:pPr algn="ctr"/>
            <a:r>
              <a:rPr lang="pt-BR" sz="1200" b="1" dirty="0">
                <a:solidFill>
                  <a:srgbClr val="002060"/>
                </a:solidFill>
              </a:rPr>
              <a:t>SET-2020</a:t>
            </a:r>
          </a:p>
        </p:txBody>
      </p:sp>
    </p:spTree>
    <p:extLst>
      <p:ext uri="{BB962C8B-B14F-4D97-AF65-F5344CB8AC3E}">
        <p14:creationId xmlns:p14="http://schemas.microsoft.com/office/powerpoint/2010/main" val="25166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TREINAMENTO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5859270" y="2558880"/>
            <a:ext cx="3825298" cy="1933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Trabalho de Campo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Checklist de Inspeção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Plano de Ação	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Estatísticas e Resultados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Premiação.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82128E5-627D-44BB-8B82-CD1944B56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13" t="41596" r="27950" b="34592"/>
          <a:stretch/>
        </p:blipFill>
        <p:spPr>
          <a:xfrm>
            <a:off x="395536" y="2219493"/>
            <a:ext cx="3744416" cy="1720409"/>
          </a:xfrm>
          <a:prstGeom prst="rect">
            <a:avLst/>
          </a:prstGeom>
        </p:spPr>
      </p:pic>
      <p:cxnSp>
        <p:nvCxnSpPr>
          <p:cNvPr id="18" name="Linha Titulo">
            <a:extLst>
              <a:ext uri="{FF2B5EF4-FFF2-40B4-BE49-F238E27FC236}">
                <a16:creationId xmlns:a16="http://schemas.microsoft.com/office/drawing/2014/main" id="{775896E9-C667-409B-9047-3D3D4D72F807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ítulo 3">
            <a:extLst>
              <a:ext uri="{FF2B5EF4-FFF2-40B4-BE49-F238E27FC236}">
                <a16:creationId xmlns:a16="http://schemas.microsoft.com/office/drawing/2014/main" id="{44A3781D-1687-4DC1-A0CE-B98A9A08B26F}"/>
              </a:ext>
            </a:extLst>
          </p:cNvPr>
          <p:cNvSpPr txBox="1">
            <a:spLocks/>
          </p:cNvSpPr>
          <p:nvPr/>
        </p:nvSpPr>
        <p:spPr>
          <a:xfrm>
            <a:off x="3923928" y="339502"/>
            <a:ext cx="3744416" cy="1720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Definir Anjo (trimestre)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Carga Horária – 4 horas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Teoria e Prática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Percepção de Riscos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Aspecto Comportamental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Riscos Contribuintes.</a:t>
            </a:r>
          </a:p>
        </p:txBody>
      </p:sp>
      <p:sp>
        <p:nvSpPr>
          <p:cNvPr id="3" name="Subtítulo 3">
            <a:extLst>
              <a:ext uri="{FF2B5EF4-FFF2-40B4-BE49-F238E27FC236}">
                <a16:creationId xmlns:a16="http://schemas.microsoft.com/office/drawing/2014/main" id="{9D84AF32-CA9B-4D02-89D1-1310EF74CF33}"/>
              </a:ext>
            </a:extLst>
          </p:cNvPr>
          <p:cNvSpPr txBox="1">
            <a:spLocks/>
          </p:cNvSpPr>
          <p:nvPr/>
        </p:nvSpPr>
        <p:spPr>
          <a:xfrm>
            <a:off x="323528" y="859726"/>
            <a:ext cx="2736304" cy="559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Alinhamento Prévio.</a:t>
            </a:r>
          </a:p>
        </p:txBody>
      </p:sp>
    </p:spTree>
    <p:extLst>
      <p:ext uri="{BB962C8B-B14F-4D97-AF65-F5344CB8AC3E}">
        <p14:creationId xmlns:p14="http://schemas.microsoft.com/office/powerpoint/2010/main" val="8374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RESPONSABILIDADES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2" name="Subtítulo 3">
            <a:extLst>
              <a:ext uri="{FF2B5EF4-FFF2-40B4-BE49-F238E27FC236}">
                <a16:creationId xmlns:a16="http://schemas.microsoft.com/office/drawing/2014/main" id="{98E05C13-D67C-4F40-BC60-13DF777E8EAD}"/>
              </a:ext>
            </a:extLst>
          </p:cNvPr>
          <p:cNvSpPr txBox="1">
            <a:spLocks/>
          </p:cNvSpPr>
          <p:nvPr/>
        </p:nvSpPr>
        <p:spPr>
          <a:xfrm>
            <a:off x="313590" y="771550"/>
            <a:ext cx="8675400" cy="715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u="sng" dirty="0">
                <a:solidFill>
                  <a:srgbClr val="002060"/>
                </a:solidFill>
              </a:rPr>
              <a:t>Todos nós </a:t>
            </a:r>
            <a:r>
              <a:rPr lang="pt-BR" sz="2000" dirty="0">
                <a:solidFill>
                  <a:srgbClr val="002060"/>
                </a:solidFill>
              </a:rPr>
              <a:t>somos responsáveis pelo sucesso do Programa “ANJO DA GUARDA”. </a:t>
            </a:r>
          </a:p>
          <a:p>
            <a:pPr algn="l"/>
            <a:r>
              <a:rPr lang="pt-BR" sz="2000" dirty="0">
                <a:solidFill>
                  <a:srgbClr val="002060"/>
                </a:solidFill>
              </a:rPr>
              <a:t>O Sucesso está em nossa mãos.</a:t>
            </a:r>
            <a:endParaRPr lang="pt-BR" sz="1200" dirty="0">
              <a:solidFill>
                <a:srgbClr val="002060"/>
              </a:solidFill>
            </a:endParaRPr>
          </a:p>
          <a:p>
            <a:pPr algn="l"/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93CF49-AA37-4DD8-B05C-C6F850745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9622"/>
            <a:ext cx="4200966" cy="2363043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25A098DC-A837-4934-810F-EBC18E339C9B}"/>
              </a:ext>
            </a:extLst>
          </p:cNvPr>
          <p:cNvSpPr txBox="1">
            <a:spLocks/>
          </p:cNvSpPr>
          <p:nvPr/>
        </p:nvSpPr>
        <p:spPr>
          <a:xfrm>
            <a:off x="2593344" y="2965408"/>
            <a:ext cx="8675400" cy="1622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2060"/>
              </a:solidFill>
            </a:endParaRPr>
          </a:p>
        </p:txBody>
      </p:sp>
      <p:sp>
        <p:nvSpPr>
          <p:cNvPr id="5" name="Subtítulo 3">
            <a:extLst>
              <a:ext uri="{FF2B5EF4-FFF2-40B4-BE49-F238E27FC236}">
                <a16:creationId xmlns:a16="http://schemas.microsoft.com/office/drawing/2014/main" id="{B4F75C13-EF15-4DA5-B622-AA24A4ADC267}"/>
              </a:ext>
            </a:extLst>
          </p:cNvPr>
          <p:cNvSpPr txBox="1">
            <a:spLocks/>
          </p:cNvSpPr>
          <p:nvPr/>
        </p:nvSpPr>
        <p:spPr>
          <a:xfrm>
            <a:off x="4716016" y="3790954"/>
            <a:ext cx="4282912" cy="43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>
                <a:solidFill>
                  <a:srgbClr val="002060"/>
                </a:solidFill>
              </a:rPr>
              <a:t>ORGULHO de ser “ANJO DA GUARDA”.</a:t>
            </a:r>
          </a:p>
        </p:txBody>
      </p:sp>
      <p:sp>
        <p:nvSpPr>
          <p:cNvPr id="6" name="Subtítulo 3">
            <a:extLst>
              <a:ext uri="{FF2B5EF4-FFF2-40B4-BE49-F238E27FC236}">
                <a16:creationId xmlns:a16="http://schemas.microsoft.com/office/drawing/2014/main" id="{319918C1-2020-4113-96B8-79319492B0D6}"/>
              </a:ext>
            </a:extLst>
          </p:cNvPr>
          <p:cNvSpPr txBox="1">
            <a:spLocks/>
          </p:cNvSpPr>
          <p:nvPr/>
        </p:nvSpPr>
        <p:spPr>
          <a:xfrm>
            <a:off x="-36512" y="1885288"/>
            <a:ext cx="4680520" cy="1622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Gestor / Coordenador de SSMA;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Técnicos de Segurança;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2060"/>
                </a:solidFill>
              </a:rPr>
              <a:t>Anjo da Guarda – Auditor;</a:t>
            </a:r>
          </a:p>
          <a:p>
            <a:pPr algn="l"/>
            <a:endParaRPr lang="pt-BR" sz="1800" dirty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rgbClr val="002060"/>
                </a:solidFill>
              </a:rPr>
              <a:t>Gerentes, Supervisores e Líderes (PAI)</a:t>
            </a:r>
            <a:r>
              <a:rPr lang="pt-BR" sz="1800" dirty="0">
                <a:solidFill>
                  <a:srgbClr val="002060"/>
                </a:solidFill>
              </a:rPr>
              <a:t>;</a:t>
            </a:r>
          </a:p>
          <a:p>
            <a:pPr algn="l"/>
            <a:endParaRPr lang="pt-B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3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F3C0C83-6F33-4A75-AF2F-F7456E027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6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3B02037-6680-4C82-88D4-EB183B94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D6942C-0AC2-489E-B2DB-1CC82A30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9C8378-B90F-4E3F-BC01-D86B13F9A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458670" y="719467"/>
            <a:ext cx="8226660" cy="250035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Objetivo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Aplicabilidade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Definições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Treinamento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Placar de Pontuação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Indicador de Estatística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Premiação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Resultados Esperados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</a:rPr>
              <a:t>Responsabilidades</a:t>
            </a:r>
          </a:p>
        </p:txBody>
      </p:sp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AGENDA – PROGRAMA “ANJO DA GUARDA”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cxnSp>
        <p:nvCxnSpPr>
          <p:cNvPr id="18" name="Linha Titulo">
            <a:extLst>
              <a:ext uri="{FF2B5EF4-FFF2-40B4-BE49-F238E27FC236}">
                <a16:creationId xmlns:a16="http://schemas.microsoft.com/office/drawing/2014/main" id="{CD977680-E547-440A-AE28-80CFE3E6C158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411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ECBC2B-C43A-4DEC-82F9-BE558B7B0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8F456C-131E-419E-ACC0-D369E7F0A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7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C1957E-535E-40E1-BDED-EAF68304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47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F078AA-F1C5-4D6D-B557-4F91BA17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49CF5B-89BD-4754-B7F7-7472FA8ED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000113-E3F7-4E60-BC27-AEB6B6366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3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F0856D-E09E-4578-A256-0A02D369A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EE8FEEF-F117-4233-9C85-6E5EC7D8D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9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0E3C80-2873-4AE5-8586-44D77B202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9144000" cy="5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DÚVIDAS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pic>
        <p:nvPicPr>
          <p:cNvPr id="4" name="Imagem 8" descr="Duvida.jpg">
            <a:extLst>
              <a:ext uri="{FF2B5EF4-FFF2-40B4-BE49-F238E27FC236}">
                <a16:creationId xmlns:a16="http://schemas.microsoft.com/office/drawing/2014/main" id="{7C63E46C-7515-402C-9FC5-75D33B337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60524"/>
            <a:ext cx="2592288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733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458670" y="935491"/>
            <a:ext cx="8226660" cy="3436458"/>
          </a:xfrm>
        </p:spPr>
        <p:txBody>
          <a:bodyPr>
            <a:noAutofit/>
          </a:bodyPr>
          <a:lstStyle/>
          <a:p>
            <a:pPr algn="l"/>
            <a:r>
              <a:rPr lang="pt-PT" sz="2000" dirty="0">
                <a:solidFill>
                  <a:srgbClr val="002060"/>
                </a:solidFill>
              </a:rPr>
              <a:t>O programa “Anjo da Guarda” foi revisado, de forma a permitir que seus Funcionários </a:t>
            </a:r>
            <a:r>
              <a:rPr lang="pt-PT" sz="2000" u="sng" dirty="0">
                <a:solidFill>
                  <a:srgbClr val="002060"/>
                </a:solidFill>
              </a:rPr>
              <a:t>sejam capacitados</a:t>
            </a:r>
            <a:r>
              <a:rPr lang="pt-PT" sz="2000" dirty="0">
                <a:solidFill>
                  <a:srgbClr val="002060"/>
                </a:solidFill>
              </a:rPr>
              <a:t> para o desenvolvimento de práticas de Segurança, onde possam no dia a dia, identificar oportunidades de melhorias nos processos das operações.</a:t>
            </a:r>
          </a:p>
          <a:p>
            <a:pPr algn="l"/>
            <a:endParaRPr lang="pt-PT" sz="2000" dirty="0">
              <a:solidFill>
                <a:srgbClr val="002060"/>
              </a:solidFill>
            </a:endParaRPr>
          </a:p>
          <a:p>
            <a:pPr algn="l"/>
            <a:r>
              <a:rPr lang="pt-BR" sz="2000" dirty="0">
                <a:solidFill>
                  <a:srgbClr val="002060"/>
                </a:solidFill>
              </a:rPr>
              <a:t>O </a:t>
            </a:r>
            <a:r>
              <a:rPr lang="pt-BR" sz="2000" u="sng" dirty="0">
                <a:solidFill>
                  <a:srgbClr val="002060"/>
                </a:solidFill>
              </a:rPr>
              <a:t>objetivo principal </a:t>
            </a:r>
            <a:r>
              <a:rPr lang="pt-BR" sz="2000" dirty="0">
                <a:solidFill>
                  <a:srgbClr val="002060"/>
                </a:solidFill>
              </a:rPr>
              <a:t> é aumentar a percepção de riscos dos funcionários, de forma que consiga prevenir e evitar ocorrências.</a:t>
            </a:r>
            <a:endParaRPr lang="pt-PT" sz="2000" dirty="0">
              <a:solidFill>
                <a:srgbClr val="002060"/>
              </a:solidFill>
            </a:endParaRPr>
          </a:p>
        </p:txBody>
      </p:sp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OBJETIVO DO PROGRAMA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1718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D294EC-8A66-45F3-9042-622D91EA3B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6" t="44396" r="58662" b="21607"/>
          <a:stretch/>
        </p:blipFill>
        <p:spPr>
          <a:xfrm>
            <a:off x="5305103" y="145736"/>
            <a:ext cx="733501" cy="659371"/>
          </a:xfrm>
          <a:prstGeom prst="rect">
            <a:avLst/>
          </a:prstGeom>
        </p:spPr>
      </p:pic>
      <p:cxnSp>
        <p:nvCxnSpPr>
          <p:cNvPr id="13" name="Linha Titulo">
            <a:extLst>
              <a:ext uri="{FF2B5EF4-FFF2-40B4-BE49-F238E27FC236}">
                <a16:creationId xmlns:a16="http://schemas.microsoft.com/office/drawing/2014/main" id="{A5DA95F2-3659-4A54-BC36-507196214B65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842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INDICADOR DE ESTATÍSTICA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4102520" y="255399"/>
            <a:ext cx="2773736" cy="372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FF0000"/>
                </a:solidFill>
              </a:rPr>
              <a:t>Necessita revisão?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B8D5FB3-0168-49B7-83F1-98532D39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6" t="17147" r="23226" b="9381"/>
          <a:stretch/>
        </p:blipFill>
        <p:spPr>
          <a:xfrm>
            <a:off x="253321" y="718410"/>
            <a:ext cx="8568952" cy="4443958"/>
          </a:xfrm>
          <a:prstGeom prst="rect">
            <a:avLst/>
          </a:prstGeom>
        </p:spPr>
      </p:pic>
      <p:sp>
        <p:nvSpPr>
          <p:cNvPr id="2" name="Subtítulo 3">
            <a:extLst>
              <a:ext uri="{FF2B5EF4-FFF2-40B4-BE49-F238E27FC236}">
                <a16:creationId xmlns:a16="http://schemas.microsoft.com/office/drawing/2014/main" id="{48311E40-1282-4B45-8311-C2E49CC2EE95}"/>
              </a:ext>
            </a:extLst>
          </p:cNvPr>
          <p:cNvSpPr txBox="1">
            <a:spLocks/>
          </p:cNvSpPr>
          <p:nvPr/>
        </p:nvSpPr>
        <p:spPr>
          <a:xfrm>
            <a:off x="364796" y="4227934"/>
            <a:ext cx="8346002" cy="42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400" b="1" dirty="0">
                <a:solidFill>
                  <a:srgbClr val="FF0000"/>
                </a:solidFill>
              </a:rPr>
              <a:t>Semanal: Inspeção + Placar/ Mensal: Plano de Ação / Trimestral: Estatística + Premiação + Substituição do Anjo</a:t>
            </a:r>
          </a:p>
        </p:txBody>
      </p:sp>
    </p:spTree>
    <p:extLst>
      <p:ext uri="{BB962C8B-B14F-4D97-AF65-F5344CB8AC3E}">
        <p14:creationId xmlns:p14="http://schemas.microsoft.com/office/powerpoint/2010/main" val="17780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PARTE PRÁTICA – PREENCHER NA ÁREA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ítulo 3">
            <a:extLst>
              <a:ext uri="{FF2B5EF4-FFF2-40B4-BE49-F238E27FC236}">
                <a16:creationId xmlns:a16="http://schemas.microsoft.com/office/drawing/2014/main" id="{48311E40-1282-4B45-8311-C2E49CC2EE95}"/>
              </a:ext>
            </a:extLst>
          </p:cNvPr>
          <p:cNvSpPr txBox="1">
            <a:spLocks/>
          </p:cNvSpPr>
          <p:nvPr/>
        </p:nvSpPr>
        <p:spPr>
          <a:xfrm>
            <a:off x="364796" y="4742538"/>
            <a:ext cx="8346002" cy="42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400" b="1" dirty="0">
                <a:solidFill>
                  <a:srgbClr val="FF0000"/>
                </a:solidFill>
              </a:rPr>
              <a:t>Semanal: Inspeção + Placar/ Mensal: Plano de Ação / Trimestral: Estatística + Premiação + Substituição do Anjo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38746C-3A5A-46DC-83BB-E19484436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74" y="915566"/>
            <a:ext cx="2424654" cy="1679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DD0E5C-6D44-4E98-A075-FFB70A7AD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5566"/>
            <a:ext cx="2466996" cy="171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4BD58C1-850B-45DD-AF5B-644C4567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8841"/>
            <a:ext cx="2457450" cy="1661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0046374-AC39-4810-B534-831F886FC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78" y="3003798"/>
            <a:ext cx="2447218" cy="1622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9C964A3-1F85-45A3-B32C-4D5289C26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34" y="987574"/>
            <a:ext cx="2424654" cy="1622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B360C63-57FA-48C5-9CE6-CC7CCF71C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18" y="3003798"/>
            <a:ext cx="2447218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014A5B4-2E3D-4862-A135-343D7EE126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B9D8C4-7435-4BF4-A969-CB2C748F8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458670" y="771550"/>
            <a:ext cx="8226660" cy="2500355"/>
          </a:xfrm>
        </p:spPr>
        <p:txBody>
          <a:bodyPr>
            <a:noAutofit/>
          </a:bodyPr>
          <a:lstStyle/>
          <a:p>
            <a:pPr algn="l">
              <a:lnSpc>
                <a:spcPts val="1400"/>
              </a:lnSpc>
            </a:pPr>
            <a:r>
              <a:rPr lang="pt-BR" sz="2000" dirty="0">
                <a:solidFill>
                  <a:srgbClr val="002060"/>
                </a:solidFill>
              </a:rPr>
              <a:t>Todas as operações </a:t>
            </a:r>
            <a:r>
              <a:rPr lang="pt-BR" sz="2000" dirty="0" err="1">
                <a:solidFill>
                  <a:srgbClr val="002060"/>
                </a:solidFill>
              </a:rPr>
              <a:t>Loghis</a:t>
            </a:r>
            <a:r>
              <a:rPr lang="pt-BR" sz="2000" dirty="0">
                <a:solidFill>
                  <a:srgbClr val="002060"/>
                </a:solidFill>
              </a:rPr>
              <a:t> no Brasil e Matriz.</a:t>
            </a:r>
          </a:p>
          <a:p>
            <a:pPr algn="l">
              <a:lnSpc>
                <a:spcPts val="1400"/>
              </a:lnSpc>
            </a:pPr>
            <a:endParaRPr lang="pt-BR" sz="2000" dirty="0">
              <a:solidFill>
                <a:srgbClr val="002060"/>
              </a:solidFill>
            </a:endParaRPr>
          </a:p>
          <a:p>
            <a:pPr algn="l"/>
            <a:r>
              <a:rPr lang="pt-PT" sz="2000" dirty="0">
                <a:solidFill>
                  <a:srgbClr val="002060"/>
                </a:solidFill>
              </a:rPr>
              <a:t>Nota: O Programa Anjo da Guarda deve ser implementado nas operação acima de </a:t>
            </a:r>
            <a:r>
              <a:rPr lang="pt-PT" sz="2000" u="sng" dirty="0">
                <a:solidFill>
                  <a:srgbClr val="002060"/>
                </a:solidFill>
              </a:rPr>
              <a:t>10 Funcionários.</a:t>
            </a:r>
          </a:p>
        </p:txBody>
      </p:sp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APLICABILIDADE DO PROGRAMA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865164C-C1DF-4A2B-A401-5ACDD2182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0" t="30390" r="50000" b="14605"/>
          <a:stretch/>
        </p:blipFill>
        <p:spPr>
          <a:xfrm>
            <a:off x="3477135" y="1612265"/>
            <a:ext cx="3168352" cy="296516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87C80A0-2317-4F06-BE6E-6708A8782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1987" r="33366" b="9381"/>
          <a:stretch/>
        </p:blipFill>
        <p:spPr>
          <a:xfrm>
            <a:off x="6588224" y="1616869"/>
            <a:ext cx="1272708" cy="2952328"/>
          </a:xfrm>
          <a:prstGeom prst="rect">
            <a:avLst/>
          </a:prstGeom>
        </p:spPr>
      </p:pic>
      <p:cxnSp>
        <p:nvCxnSpPr>
          <p:cNvPr id="24" name="Linha Titulo">
            <a:extLst>
              <a:ext uri="{FF2B5EF4-FFF2-40B4-BE49-F238E27FC236}">
                <a16:creationId xmlns:a16="http://schemas.microsoft.com/office/drawing/2014/main" id="{390C6280-9D96-43E7-8FF0-6469E5A36B21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6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DEFINIÇÕES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458670" y="699542"/>
            <a:ext cx="8433810" cy="2500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rgbClr val="002060"/>
                </a:solidFill>
              </a:rPr>
              <a:t>O Programa consiste em nomear auditores titulados “Anjo da Guarda” que serão responsável em realizar auditorias de segurança nas operações;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678256B-2DD2-4FEC-BF82-1267DEEC1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7" t="40196" r="23226" b="44609"/>
          <a:stretch/>
        </p:blipFill>
        <p:spPr>
          <a:xfrm>
            <a:off x="1331640" y="1425683"/>
            <a:ext cx="6196901" cy="10342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A59927-059F-46F1-B918-4115E88BB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7" t="60234" r="23226" b="11169"/>
          <a:stretch/>
        </p:blipFill>
        <p:spPr>
          <a:xfrm>
            <a:off x="1331125" y="2467591"/>
            <a:ext cx="6196901" cy="1923894"/>
          </a:xfrm>
          <a:prstGeom prst="rect">
            <a:avLst/>
          </a:prstGeom>
        </p:spPr>
      </p:pic>
      <p:cxnSp>
        <p:nvCxnSpPr>
          <p:cNvPr id="20" name="Linha Titulo">
            <a:extLst>
              <a:ext uri="{FF2B5EF4-FFF2-40B4-BE49-F238E27FC236}">
                <a16:creationId xmlns:a16="http://schemas.microsoft.com/office/drawing/2014/main" id="{61980A0D-001A-4545-99FE-2D7931277A16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51720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PLACAR DE PONTUAÇÃO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458670" y="699542"/>
            <a:ext cx="8433810" cy="3321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rgbClr val="002060"/>
                </a:solidFill>
              </a:rPr>
              <a:t>Será a maneira de apurar as equipes que forem melhores classificadas nas inspeções realizadas pelo auditor “Anjo da Guarda”, conforme as infrações: </a:t>
            </a:r>
          </a:p>
          <a:p>
            <a:pPr algn="l"/>
            <a:endParaRPr lang="pt-BR" sz="2000" dirty="0">
              <a:solidFill>
                <a:srgbClr val="002060"/>
              </a:solidFill>
            </a:endParaRPr>
          </a:p>
          <a:p>
            <a:pPr algn="l"/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5FDB52F-793B-4209-AF94-6551D070D727}"/>
              </a:ext>
            </a:extLst>
          </p:cNvPr>
          <p:cNvPicPr/>
          <p:nvPr/>
        </p:nvPicPr>
        <p:blipFill rotWithShape="1">
          <a:blip r:embed="rId5"/>
          <a:srcRect l="2338" t="30103" r="69024" b="10233"/>
          <a:stretch/>
        </p:blipFill>
        <p:spPr bwMode="auto">
          <a:xfrm>
            <a:off x="548089" y="1577346"/>
            <a:ext cx="3624902" cy="2634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006049-1A93-4CAF-8442-C0AFE2A17313}"/>
              </a:ext>
            </a:extLst>
          </p:cNvPr>
          <p:cNvSpPr txBox="1"/>
          <p:nvPr/>
        </p:nvSpPr>
        <p:spPr>
          <a:xfrm>
            <a:off x="4172991" y="1859924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</a:rPr>
              <a:t>Pontuação por </a:t>
            </a:r>
            <a:r>
              <a:rPr lang="pt-BR" sz="2000" dirty="0">
                <a:solidFill>
                  <a:srgbClr val="002060"/>
                </a:solidFill>
                <a:hlinkClick r:id="rId6" action="ppaction://hlinksldjump"/>
              </a:rPr>
              <a:t>Infração</a:t>
            </a:r>
            <a:r>
              <a:rPr lang="pt-BR" sz="2000" dirty="0">
                <a:solidFill>
                  <a:srgbClr val="002060"/>
                </a:solidFill>
              </a:rPr>
              <a:t>:</a:t>
            </a:r>
          </a:p>
          <a:p>
            <a:r>
              <a:rPr lang="pt-BR" sz="2000" dirty="0">
                <a:solidFill>
                  <a:srgbClr val="002060"/>
                </a:solidFill>
              </a:rPr>
              <a:t>	Gravíssima   =   Desclassificação</a:t>
            </a:r>
          </a:p>
          <a:p>
            <a:r>
              <a:rPr lang="pt-BR" sz="2000" dirty="0">
                <a:solidFill>
                  <a:srgbClr val="002060"/>
                </a:solidFill>
              </a:rPr>
              <a:t>	Grave            =   -15 pontos</a:t>
            </a:r>
          </a:p>
          <a:p>
            <a:r>
              <a:rPr lang="pt-BR" sz="2000" dirty="0">
                <a:solidFill>
                  <a:srgbClr val="002060"/>
                </a:solidFill>
              </a:rPr>
              <a:t>	Média           =   -10 pontos</a:t>
            </a:r>
          </a:p>
          <a:p>
            <a:r>
              <a:rPr lang="pt-BR" sz="2000" dirty="0">
                <a:solidFill>
                  <a:srgbClr val="002060"/>
                </a:solidFill>
              </a:rPr>
              <a:t>	Leve              =   -05 pontos</a:t>
            </a:r>
          </a:p>
        </p:txBody>
      </p:sp>
      <p:cxnSp>
        <p:nvCxnSpPr>
          <p:cNvPr id="18" name="Linha Titulo">
            <a:extLst>
              <a:ext uri="{FF2B5EF4-FFF2-40B4-BE49-F238E27FC236}">
                <a16:creationId xmlns:a16="http://schemas.microsoft.com/office/drawing/2014/main" id="{80A584F2-0A81-46F2-8C2F-A2AE6065368B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59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4479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INFRAÇÕES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-127677" y="1071832"/>
            <a:ext cx="8433810" cy="3321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r>
              <a:rPr lang="pt-PT" sz="1600" b="1" u="sng" dirty="0">
                <a:solidFill>
                  <a:srgbClr val="002060"/>
                </a:solidFill>
              </a:rPr>
              <a:t>Infração Gravissima: </a:t>
            </a:r>
            <a:r>
              <a:rPr lang="pt-PT" sz="1600" dirty="0">
                <a:solidFill>
                  <a:srgbClr val="002060"/>
                </a:solidFill>
              </a:rPr>
              <a:t>Acidentes com lesões e afastamento (ACA) acima de 15 dias, Incidentes e/ou Danos Materiais maior que R$ 10.000,01 ou uma NC – Não Conformidade Maior do Cliente.</a:t>
            </a:r>
            <a:endParaRPr lang="pt-BR" sz="1600" dirty="0">
              <a:solidFill>
                <a:srgbClr val="002060"/>
              </a:solidFill>
            </a:endParaRP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endParaRPr lang="pt-BR" sz="1600" dirty="0">
              <a:solidFill>
                <a:srgbClr val="002060"/>
              </a:solidFill>
            </a:endParaRP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r>
              <a:rPr lang="pt-PT" sz="1600" b="1" u="sng" dirty="0">
                <a:solidFill>
                  <a:srgbClr val="002060"/>
                </a:solidFill>
              </a:rPr>
              <a:t>Infração Grave: </a:t>
            </a:r>
            <a:r>
              <a:rPr lang="pt-PT" sz="1600" dirty="0">
                <a:solidFill>
                  <a:srgbClr val="002060"/>
                </a:solidFill>
              </a:rPr>
              <a:t>Acidentes com lesões e afastamento (ACA) até 15 dias, Incidentes e/ou Danos Materiais entre R$ 2.000,01 e R$ 10.000,00 ou uma NC – Não Conformidade Menor do Cliente, normas de segurança e/ou descumprimento das Regras de Ouro / Regras Gerais de Segurança.</a:t>
            </a: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endParaRPr lang="pt-PT" sz="1600" b="1" u="sng" dirty="0">
              <a:solidFill>
                <a:srgbClr val="002060"/>
              </a:solidFill>
            </a:endParaRP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r>
              <a:rPr lang="pt-PT" sz="1600" b="1" u="sng" dirty="0">
                <a:solidFill>
                  <a:srgbClr val="002060"/>
                </a:solidFill>
              </a:rPr>
              <a:t>Infração Média: </a:t>
            </a:r>
            <a:r>
              <a:rPr lang="pt-PT" sz="1600" dirty="0">
                <a:solidFill>
                  <a:srgbClr val="002060"/>
                </a:solidFill>
              </a:rPr>
              <a:t>Acidentes leves com ou sem lesões e sem afastamento (ASA), Incidentes e/ou Danos Materiais de R$ 501,00 até R$ 2.000,00. </a:t>
            </a:r>
            <a:endParaRPr lang="pt-BR" sz="1600" dirty="0">
              <a:solidFill>
                <a:srgbClr val="002060"/>
              </a:solidFill>
            </a:endParaRP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endParaRPr lang="pt-BR" sz="1600" dirty="0">
              <a:solidFill>
                <a:srgbClr val="002060"/>
              </a:solidFill>
            </a:endParaRPr>
          </a:p>
          <a:p>
            <a:pPr lvl="2" algn="just">
              <a:lnSpc>
                <a:spcPts val="1400"/>
              </a:lnSpc>
              <a:tabLst>
                <a:tab pos="457200" algn="l"/>
              </a:tabLst>
            </a:pPr>
            <a:r>
              <a:rPr lang="pt-PT" sz="1600" b="1" u="sng" dirty="0">
                <a:solidFill>
                  <a:srgbClr val="002060"/>
                </a:solidFill>
              </a:rPr>
              <a:t>Infração Leve: </a:t>
            </a:r>
            <a:r>
              <a:rPr lang="pt-PT" sz="1600" dirty="0">
                <a:solidFill>
                  <a:srgbClr val="002060"/>
                </a:solidFill>
              </a:rPr>
              <a:t>Incidentes e/ou Danos Materiais até R$ 500,00, não cumprimento dos ítens de segurança descritos nas instruções de trabalho.</a:t>
            </a:r>
            <a:endParaRPr lang="pt-BR" sz="1600" dirty="0">
              <a:solidFill>
                <a:srgbClr val="002060"/>
              </a:solidFill>
            </a:endParaRPr>
          </a:p>
          <a:p>
            <a:pPr algn="l"/>
            <a:endParaRPr lang="pt-BR" sz="2000" dirty="0">
              <a:solidFill>
                <a:srgbClr val="002060"/>
              </a:solidFill>
            </a:endParaRPr>
          </a:p>
          <a:p>
            <a:pPr algn="l"/>
            <a:endParaRPr lang="pt-BR" sz="2000" dirty="0">
              <a:solidFill>
                <a:srgbClr val="002060"/>
              </a:solidFill>
            </a:endParaRPr>
          </a:p>
          <a:p>
            <a:pPr algn="l"/>
            <a:endParaRPr lang="pt-BR" sz="2000" dirty="0">
              <a:solidFill>
                <a:srgbClr val="002060"/>
              </a:solidFill>
            </a:endParaRPr>
          </a:p>
        </p:txBody>
      </p:sp>
      <p:cxnSp>
        <p:nvCxnSpPr>
          <p:cNvPr id="18" name="Linha Titulo">
            <a:extLst>
              <a:ext uri="{FF2B5EF4-FFF2-40B4-BE49-F238E27FC236}">
                <a16:creationId xmlns:a16="http://schemas.microsoft.com/office/drawing/2014/main" id="{311B29BC-2173-4661-AA25-25909D45BBE5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ta: para a Esquerda 4">
            <a:hlinkClick r:id="rId5" action="ppaction://hlinksldjump"/>
            <a:extLst>
              <a:ext uri="{FF2B5EF4-FFF2-40B4-BE49-F238E27FC236}">
                <a16:creationId xmlns:a16="http://schemas.microsoft.com/office/drawing/2014/main" id="{0093B523-DF63-47B2-8E41-1766F5394E54}"/>
              </a:ext>
            </a:extLst>
          </p:cNvPr>
          <p:cNvSpPr/>
          <p:nvPr/>
        </p:nvSpPr>
        <p:spPr>
          <a:xfrm>
            <a:off x="8028384" y="4369774"/>
            <a:ext cx="288032" cy="2490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94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INDICADOR DE ESTATÍSTICA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050FE8B9-B5F3-4BB7-87F6-5C29A28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695"/>
            <a:ext cx="9144000" cy="11750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430112" y="975474"/>
            <a:ext cx="3393250" cy="3321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rgbClr val="002060"/>
                </a:solidFill>
              </a:rPr>
              <a:t>O Indicador de Estatística trará as condições mais relevantes. </a:t>
            </a:r>
          </a:p>
          <a:p>
            <a:pPr algn="l"/>
            <a:endParaRPr lang="pt-BR" sz="2000" dirty="0">
              <a:solidFill>
                <a:srgbClr val="002060"/>
              </a:solidFill>
            </a:endParaRPr>
          </a:p>
          <a:p>
            <a:pPr algn="l"/>
            <a:r>
              <a:rPr lang="pt-BR" sz="2000" dirty="0">
                <a:solidFill>
                  <a:srgbClr val="002060"/>
                </a:solidFill>
              </a:rPr>
              <a:t>O </a:t>
            </a:r>
            <a:r>
              <a:rPr lang="pt-BR" sz="2000" b="1" dirty="0">
                <a:solidFill>
                  <a:srgbClr val="002060"/>
                </a:solidFill>
              </a:rPr>
              <a:t>Gestor</a:t>
            </a:r>
            <a:r>
              <a:rPr lang="pt-BR" sz="2000" dirty="0">
                <a:solidFill>
                  <a:srgbClr val="002060"/>
                </a:solidFill>
              </a:rPr>
              <a:t> juntamente com os Líderes e Técnico de Segurança devem elaborar as ações necessárias para correção dos problemas (</a:t>
            </a:r>
            <a:r>
              <a:rPr lang="pt-BR" sz="2000" b="1" dirty="0">
                <a:solidFill>
                  <a:srgbClr val="002060"/>
                </a:solidFill>
              </a:rPr>
              <a:t>PDA)</a:t>
            </a:r>
            <a:r>
              <a:rPr lang="pt-BR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B8D5FB3-0168-49B7-83F1-98532D39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6" t="17147" r="23226" b="9381"/>
          <a:stretch/>
        </p:blipFill>
        <p:spPr>
          <a:xfrm>
            <a:off x="3923928" y="773567"/>
            <a:ext cx="4929283" cy="35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3"/>
          <p:cNvSpPr txBox="1">
            <a:spLocks/>
          </p:cNvSpPr>
          <p:nvPr/>
        </p:nvSpPr>
        <p:spPr>
          <a:xfrm>
            <a:off x="330454" y="51469"/>
            <a:ext cx="640178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2" lvl="1" algn="l">
              <a:lnSpc>
                <a:spcPct val="150000"/>
              </a:lnSpc>
              <a:spcBef>
                <a:spcPct val="50000"/>
              </a:spcBef>
              <a:buSzPct val="75000"/>
            </a:pPr>
            <a:r>
              <a:rPr lang="pt-BR" altLang="pt-BR" sz="1800" b="1" dirty="0">
                <a:solidFill>
                  <a:srgbClr val="002060"/>
                </a:solidFill>
              </a:rPr>
              <a:t>INDICADOR DE ESTATÍSTICA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435F519-A7A9-436A-AC1F-4F71DC383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" y="195486"/>
            <a:ext cx="544171" cy="504056"/>
          </a:xfrm>
          <a:prstGeom prst="rect">
            <a:avLst/>
          </a:prstGeom>
        </p:spPr>
      </p:pic>
      <p:cxnSp>
        <p:nvCxnSpPr>
          <p:cNvPr id="17" name="Linha Titulo">
            <a:extLst>
              <a:ext uri="{FF2B5EF4-FFF2-40B4-BE49-F238E27FC236}">
                <a16:creationId xmlns:a16="http://schemas.microsoft.com/office/drawing/2014/main" id="{8BF14E67-20B9-4F61-B397-7B2085E7F7D9}"/>
              </a:ext>
            </a:extLst>
          </p:cNvPr>
          <p:cNvCxnSpPr>
            <a:cxnSpLocks/>
          </p:cNvCxnSpPr>
          <p:nvPr/>
        </p:nvCxnSpPr>
        <p:spPr>
          <a:xfrm flipV="1">
            <a:off x="979879" y="566074"/>
            <a:ext cx="7838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CC516607-8BBC-4E84-A828-2664C59C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45736"/>
            <a:ext cx="1176630" cy="603556"/>
          </a:xfrm>
          <a:prstGeom prst="rect">
            <a:avLst/>
          </a:prstGeom>
        </p:spPr>
      </p:pic>
      <p:sp>
        <p:nvSpPr>
          <p:cNvPr id="10" name="Subtítulo 3">
            <a:extLst>
              <a:ext uri="{FF2B5EF4-FFF2-40B4-BE49-F238E27FC236}">
                <a16:creationId xmlns:a16="http://schemas.microsoft.com/office/drawing/2014/main" id="{38A9D730-9115-4B0D-90A8-DD9C9FDE669C}"/>
              </a:ext>
            </a:extLst>
          </p:cNvPr>
          <p:cNvSpPr txBox="1">
            <a:spLocks/>
          </p:cNvSpPr>
          <p:nvPr/>
        </p:nvSpPr>
        <p:spPr>
          <a:xfrm>
            <a:off x="4102520" y="255399"/>
            <a:ext cx="2773736" cy="372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FF0000"/>
                </a:solidFill>
              </a:rPr>
              <a:t>Necessita revisão?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B8D5FB3-0168-49B7-83F1-98532D39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6" t="17147" r="23226" b="9381"/>
          <a:stretch/>
        </p:blipFill>
        <p:spPr>
          <a:xfrm>
            <a:off x="253321" y="718410"/>
            <a:ext cx="8568952" cy="4443958"/>
          </a:xfrm>
          <a:prstGeom prst="rect">
            <a:avLst/>
          </a:prstGeom>
        </p:spPr>
      </p:pic>
      <p:sp>
        <p:nvSpPr>
          <p:cNvPr id="2" name="Subtítulo 3">
            <a:extLst>
              <a:ext uri="{FF2B5EF4-FFF2-40B4-BE49-F238E27FC236}">
                <a16:creationId xmlns:a16="http://schemas.microsoft.com/office/drawing/2014/main" id="{48311E40-1282-4B45-8311-C2E49CC2EE95}"/>
              </a:ext>
            </a:extLst>
          </p:cNvPr>
          <p:cNvSpPr txBox="1">
            <a:spLocks/>
          </p:cNvSpPr>
          <p:nvPr/>
        </p:nvSpPr>
        <p:spPr>
          <a:xfrm>
            <a:off x="364796" y="4227934"/>
            <a:ext cx="8346002" cy="42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400" b="1" dirty="0">
                <a:solidFill>
                  <a:srgbClr val="FF0000"/>
                </a:solidFill>
              </a:rPr>
              <a:t>Semanal: Inspeção + Placar/ Mensal: Plano de Ação / Trimestral: Estatística + Premiação + Substituição do Anjo</a:t>
            </a:r>
          </a:p>
        </p:txBody>
      </p:sp>
    </p:spTree>
    <p:extLst>
      <p:ext uri="{BB962C8B-B14F-4D97-AF65-F5344CB8AC3E}">
        <p14:creationId xmlns:p14="http://schemas.microsoft.com/office/powerpoint/2010/main" val="2113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890</Words>
  <Application>Microsoft Office PowerPoint</Application>
  <PresentationFormat>Apresentação na tela (16:9)</PresentationFormat>
  <Paragraphs>132</Paragraphs>
  <Slides>32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Ca</dc:creator>
  <cp:lastModifiedBy>USER</cp:lastModifiedBy>
  <cp:revision>181</cp:revision>
  <cp:lastPrinted>2021-01-13T19:34:43Z</cp:lastPrinted>
  <dcterms:created xsi:type="dcterms:W3CDTF">2018-03-20T13:24:31Z</dcterms:created>
  <dcterms:modified xsi:type="dcterms:W3CDTF">2021-01-13T20:37:53Z</dcterms:modified>
</cp:coreProperties>
</file>